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64" r:id="rId2"/>
    <p:sldId id="350" r:id="rId3"/>
    <p:sldId id="367" r:id="rId4"/>
    <p:sldId id="349" r:id="rId5"/>
    <p:sldId id="351" r:id="rId6"/>
    <p:sldId id="370" r:id="rId7"/>
    <p:sldId id="383" r:id="rId8"/>
    <p:sldId id="372" r:id="rId9"/>
    <p:sldId id="381" r:id="rId10"/>
    <p:sldId id="382" r:id="rId11"/>
    <p:sldId id="384" r:id="rId12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0CD8"/>
    <a:srgbClr val="F1F4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-7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"/>
          <c:y val="3.7323411771275093E-2"/>
          <c:w val="0.94655875896967434"/>
          <c:h val="0.931573745085995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cat>
            <c:strRef>
              <c:f>Лист1!$A$2:$A$4</c:f>
              <c:strCache>
                <c:ptCount val="2"/>
                <c:pt idx="0">
                  <c:v>Субсидия из фед. и обл. бюджета</c:v>
                </c:pt>
                <c:pt idx="1">
                  <c:v>Софинансирование из местного бюджета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898916.81</c:v>
                </c:pt>
                <c:pt idx="1">
                  <c:v>332476.08</c:v>
                </c:pt>
              </c:numCache>
            </c:numRef>
          </c:val>
        </c:ser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0.4381</cdr:x>
      <cdr:y>0.52273</cdr:y>
    </cdr:from>
    <cdr:to>
      <cdr:x>0.62207</cdr:x>
      <cdr:y>0.70994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1643074"/>
          <a:ext cx="1379957" cy="588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899 тыс. руб.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0.14409</cdr:x>
      <cdr:y>0.31254</cdr:y>
    </cdr:from>
    <cdr:to>
      <cdr:x>0.25521</cdr:x>
      <cdr:y>0.50674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85842" y="14716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0.31429</cdr:x>
      <cdr:y>0.25</cdr:y>
    </cdr:from>
    <cdr:to>
      <cdr:x>0.49569</cdr:x>
      <cdr:y>0.40965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57454" y="785818"/>
          <a:ext cx="1360679" cy="5018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332,4 тыс. руб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F8B024-5D62-4644-A45F-CE22E2B14DF2}" type="datetime1">
              <a:rPr lang="ru-RU" smtClean="0"/>
              <a:pPr rtl="0"/>
              <a:t>05.02.2020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D503-C93A-4B9F-B33D-A02F8025E098}" type="datetime1">
              <a:rPr lang="ru-RU" smtClean="0"/>
              <a:pPr/>
              <a:t>05.02.2020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ru-RU" smtClean="0">
                <a:solidFill>
                  <a:srgbClr val="595959"/>
                </a:solidFill>
              </a:rPr>
              <a:pPr/>
              <a:t>3</a:t>
            </a:fld>
            <a:endParaRPr lang="ru-R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33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040484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54AFD0-002F-45DA-AC56-FBB26B710A6C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03637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00846C-E0CD-48AC-BF46-58816D3205F0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08608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9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CF755-E898-4F1E-8647-A0EB71EBF828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BA994C-0A68-4F64-BDAE-B675475366AA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306392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8075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3F1305-4BDC-496D-90D6-7537DB313448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6748091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7DE9B7-D70E-414D-98EC-FF5CEC2FC761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21069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350200-3392-431B-A64D-FCB9FCA2AA58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50887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655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C2CF755-E898-4F1E-8647-A0EB71EBF828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11374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175E-D2C2-43CE-A069-159918ED7DD3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3DB09-4DBC-41E6-B6AC-1B1A05E4B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50098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338">
              <a:srgbClr val="E4EEF8"/>
            </a:gs>
            <a:gs pos="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3F1305-4BDC-496D-90D6-7537DB313448}" type="datetime1">
              <a:rPr lang="ru-RU" noProof="0" smtClean="0"/>
              <a:pPr rtl="0"/>
              <a:t>05.02.2020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5510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51" r:id="rId13"/>
    <p:sldLayoutId id="2147483656" r:id="rId14"/>
    <p:sldLayoutId id="2147483657" r:id="rId1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90" y="795660"/>
            <a:ext cx="9877777" cy="3144426"/>
          </a:xfrm>
        </p:spPr>
      </p:pic>
      <p:sp>
        <p:nvSpPr>
          <p:cNvPr id="6" name="Прямоугольник 5"/>
          <p:cNvSpPr/>
          <p:nvPr/>
        </p:nvSpPr>
        <p:spPr>
          <a:xfrm>
            <a:off x="1544269" y="4754375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Вольгинский» </a:t>
            </a:r>
            <a:endParaRPr lang="ru-RU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Щит для  Д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53288" y="1"/>
            <a:ext cx="838712" cy="1049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624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7" y="1711235"/>
            <a:ext cx="11717383" cy="4336868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субсидий из федерального и областного бюджетов подписаны Соглашения.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Подготовлена проектно-сметная документация, техническое задание для выхода на торги. Размещение извещения о конкурсных процедурах планируется на февраль после изменения в бюджете (необходимо расписать областные и муниципальные денежные средства по КБК). Проведение торгов планируется на март и заключение контрактов до 01.04.2020.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выполнения работ:</a:t>
            </a:r>
          </a:p>
          <a:p>
            <a:pPr marL="914400" lvl="1" indent="-457200"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Центральная улица Старовская д.14 около Сбербанка до 01.05.2020</a:t>
            </a:r>
          </a:p>
          <a:p>
            <a:pPr marL="914400" lvl="1" indent="-4572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Новосеменковская д.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(между аптекой и благоустроенной территорией в 2019 году «Зона отдыха») до 01.06.2020</a:t>
            </a:r>
          </a:p>
          <a:p>
            <a:pPr marL="914400" lvl="1" indent="-457200" algn="just"/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3" y="213654"/>
            <a:ext cx="3182388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15736" y="1825625"/>
            <a:ext cx="8634549" cy="24459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3" y="213654"/>
            <a:ext cx="3182388" cy="1012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33" y="1467557"/>
            <a:ext cx="10261600" cy="41881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НАЦИОНАЛЬНОГО ПРОЕКТА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«ФОРМИРОВАНИЕ КОМФОРТНОЙ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СРЕДЫ» 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53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  <p:pic>
        <p:nvPicPr>
          <p:cNvPr id="4" name="Рисунок 3" descr="Щит для  Д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4043" y="157210"/>
            <a:ext cx="1047187" cy="1310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3495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546578"/>
            <a:ext cx="10593977" cy="2777228"/>
          </a:xfrm>
        </p:spPr>
        <p:txBody>
          <a:bodyPr rtlCol="0">
            <a:normAutofit/>
          </a:bodyPr>
          <a:lstStyle/>
          <a:p>
            <a:pPr algn="ctr"/>
            <a:r>
              <a:rPr lang="ru-RU" sz="4400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системного повышения качества и комфорта городской среды на территории МО «Поселка Вольгинский»</a:t>
            </a:r>
          </a:p>
          <a:p>
            <a:pPr marL="45720" indent="0" algn="just">
              <a:buNone/>
            </a:pPr>
            <a:endParaRPr lang="ru-RU" sz="4400" dirty="0" smtClean="0">
              <a:solidFill>
                <a:schemeClr val="tx2"/>
              </a:solidFill>
              <a:latin typeface="Helvetica Neue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8803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07284" y="171096"/>
            <a:ext cx="82634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общественной </a:t>
            </a:r>
            <a:r>
              <a:rPr lang="ru-RU" sz="32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endParaRPr lang="ru-RU" sz="32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1" y="157211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9180" y="1614896"/>
            <a:ext cx="704088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действующее федеральной программе «Формирование комфортной городской среды» на 2020 год предусмотрены средства из федерального и областного бюджета в размере 899,00 тыс.руб. Из муниципального бюджета софинансирование составляет 332,4 тыс.руб. Общая сумма составляет 1’231,4 тыс.руб.</a:t>
            </a:r>
          </a:p>
          <a:p>
            <a:pPr lvl="0" algn="ctr"/>
            <a:endParaRPr lang="ru-RU" sz="2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средства предполагается использовать на благоустройство общественных и жилых зон, озеленение, восстановление асфальтового покрытия, установка МАФ на территории муниципального образования. 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14625259"/>
              </p:ext>
            </p:extLst>
          </p:nvPr>
        </p:nvGraphicFramePr>
        <p:xfrm>
          <a:off x="586032" y="1714500"/>
          <a:ext cx="4991808" cy="4139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74730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0035" y="235586"/>
            <a:ext cx="8347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программе выбраны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общественные территории.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579" y="1325987"/>
            <a:ext cx="11272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Новосеменковская д. 3 (между аптекой и благоустроенной территорией в 2019 году «Зона отдыха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 </a:t>
            </a:r>
          </a:p>
          <a:p>
            <a:pPr marL="457200" indent="-45720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территории 880 м2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12647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асфальтовое покрытие, бордюры, сломанные лавочки и урны.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аптеки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116" y="2546399"/>
            <a:ext cx="4556850" cy="3635498"/>
          </a:xfrm>
          <a:prstGeom prst="rect">
            <a:avLst/>
          </a:prstGeom>
          <a:noFill/>
        </p:spPr>
      </p:pic>
      <p:pic>
        <p:nvPicPr>
          <p:cNvPr id="8" name="Рисунок 7" descr="IMG_41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104" y="2543991"/>
            <a:ext cx="4846320" cy="36347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36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61" y="213654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2106" y="213654"/>
            <a:ext cx="7581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Новосеменковская д. 3 (между аптекой и благоустроенной территорией в 2019 году «Зона отдыха»)</a:t>
            </a:r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2912474" y="4306156"/>
            <a:ext cx="7032551" cy="22513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следующие работы</a:t>
            </a:r>
            <a:r>
              <a:rPr lang="ru-RU" sz="26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асфальтовое покрытие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бордюры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парковые скамейки и урны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Облагородить клумбу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аптек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508" y="1593670"/>
            <a:ext cx="4950823" cy="2784838"/>
          </a:xfrm>
          <a:prstGeom prst="rect">
            <a:avLst/>
          </a:prstGeom>
          <a:noFill/>
        </p:spPr>
      </p:pic>
      <p:pic>
        <p:nvPicPr>
          <p:cNvPr id="3075" name="Picture 3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аптек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978" y="1592851"/>
            <a:ext cx="4947920" cy="2783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38769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95" y="157210"/>
            <a:ext cx="3182388" cy="1012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063" y="816537"/>
            <a:ext cx="9574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Старовская д.14 около Сбербанка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</a:p>
          <a:p>
            <a:pPr marL="514350" indent="-514350"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Площадь территории 780 м2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34594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данных территориях отсутствует асфальтовое покрытие, бордюры,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лавочка и урна.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сбербанк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3223" y="2108374"/>
            <a:ext cx="4219303" cy="3511156"/>
          </a:xfrm>
          <a:prstGeom prst="rect">
            <a:avLst/>
          </a:prstGeom>
          <a:noFill/>
        </p:spPr>
      </p:pic>
      <p:pic>
        <p:nvPicPr>
          <p:cNvPr id="8" name="Рисунок 7" descr="IMG_4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3959" y="2130048"/>
            <a:ext cx="4644968" cy="3483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636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0" y="224943"/>
            <a:ext cx="3182388" cy="101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1984" y="213654"/>
            <a:ext cx="7781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Центральная улица Старовская д.14 </a:t>
            </a:r>
            <a:endParaRPr lang="ru-RU" sz="28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457200" indent="-457200" algn="ctr"/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около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Сбербанка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сбербанка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4771" y="1644303"/>
            <a:ext cx="8347166" cy="46822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57750" y="208988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Сбербанк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800768">
            <a:off x="7572068" y="2350980"/>
            <a:ext cx="1425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Мемориал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85615" y="1619795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</a:rPr>
              <a:t>Центральная площадь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8779173">
            <a:off x="7674398" y="4712837"/>
            <a:ext cx="212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Ул. Старовская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312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3" y="213654"/>
            <a:ext cx="3182388" cy="1012024"/>
          </a:xfrm>
          <a:prstGeom prst="rect">
            <a:avLst/>
          </a:prstGeom>
        </p:spPr>
      </p:pic>
      <p:sp>
        <p:nvSpPr>
          <p:cNvPr id="8" name="Объект 7"/>
          <p:cNvSpPr txBox="1">
            <a:spLocks/>
          </p:cNvSpPr>
          <p:nvPr/>
        </p:nvSpPr>
        <p:spPr>
          <a:xfrm>
            <a:off x="169872" y="1349760"/>
            <a:ext cx="7032551" cy="25061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следующие работы</a:t>
            </a:r>
            <a:r>
              <a:rPr lang="ru-RU" sz="2600" b="1" kern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Отремонтировать асфальтовое покрытие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Восстановить бордюры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парковую скамейку и урну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Компенсационное озеленение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сбербанк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1" y="1031966"/>
            <a:ext cx="4370250" cy="2458266"/>
          </a:xfrm>
          <a:prstGeom prst="rect">
            <a:avLst/>
          </a:prstGeom>
          <a:noFill/>
        </p:spPr>
      </p:pic>
      <p:pic>
        <p:nvPicPr>
          <p:cNvPr id="5123" name="Picture 3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сбербанк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251" y="3905792"/>
            <a:ext cx="4376057" cy="2461532"/>
          </a:xfrm>
          <a:prstGeom prst="rect">
            <a:avLst/>
          </a:prstGeom>
          <a:noFill/>
        </p:spPr>
      </p:pic>
      <p:pic>
        <p:nvPicPr>
          <p:cNvPr id="5124" name="Picture 4" descr="C:\Users\tsarkova_ev\Desktop\мои документы\Благоустройство поселка\Формирование комфортной городской среды\Формир.гор.среды 2020 год\,,ФКГС'' 2020 г. Аптека+сбербанк\у сбербанк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7280" y="3927837"/>
            <a:ext cx="4349931" cy="2446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28736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328</Words>
  <Application>Microsoft Office PowerPoint</Application>
  <PresentationFormat>Произвольный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ПЛАН  РЕАЛИЗАЦИИ НАЦИОНАЛЬНОГО ПРОЕКТА  «ФОРМИРОВАНИЕ КОМФОРТНОЙ  ГОРОДСКОЙ СРЕДЫ»  НА 2020 ГОД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«Поселок Городищи» Петушинского района  владимирской области</dc:title>
  <dc:creator>Пользователь</dc:creator>
  <cp:lastModifiedBy>Tsarkova_ev</cp:lastModifiedBy>
  <cp:revision>403</cp:revision>
  <cp:lastPrinted>2019-11-06T10:32:51Z</cp:lastPrinted>
  <dcterms:created xsi:type="dcterms:W3CDTF">2019-10-10T06:46:42Z</dcterms:created>
  <dcterms:modified xsi:type="dcterms:W3CDTF">2020-02-05T08:50:33Z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