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364" r:id="rId2"/>
    <p:sldId id="350" r:id="rId3"/>
    <p:sldId id="367" r:id="rId4"/>
    <p:sldId id="349" r:id="rId5"/>
    <p:sldId id="351" r:id="rId6"/>
    <p:sldId id="370" r:id="rId7"/>
    <p:sldId id="382" r:id="rId8"/>
    <p:sldId id="384" r:id="rId9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0CD8"/>
    <a:srgbClr val="F1F4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52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-7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0"/>
          <c:y val="3.7323411771275114E-2"/>
          <c:w val="0.94655875896967434"/>
          <c:h val="0.931573745085995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cat>
            <c:strRef>
              <c:f>Лист1!$A$2:$A$4</c:f>
              <c:strCache>
                <c:ptCount val="2"/>
                <c:pt idx="0">
                  <c:v>Субсидия из фед. и обл. бюджета</c:v>
                </c:pt>
                <c:pt idx="1">
                  <c:v>Софинансирование из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752800</c:v>
                </c:pt>
                <c:pt idx="1">
                  <c:v>1020968</c:v>
                </c:pt>
              </c:numCache>
            </c:numRef>
          </c:val>
        </c:ser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0.49495</cdr:x>
      <cdr:y>0.32739</cdr:y>
    </cdr:from>
    <cdr:to>
      <cdr:x>0.83514</cdr:x>
      <cdr:y>0.51987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0677" y="1355271"/>
          <a:ext cx="1698171" cy="796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752,8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0.14409</cdr:x>
      <cdr:y>0.31254</cdr:y>
    </cdr:from>
    <cdr:to>
      <cdr:x>0.25521</cdr:x>
      <cdr:y>0.50674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5842" y="14716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0.0998</cdr:x>
      <cdr:y>0.38103</cdr:y>
    </cdr:from>
    <cdr:to>
      <cdr:x>0.47924</cdr:x>
      <cdr:y>0.57667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8185" y="1577339"/>
          <a:ext cx="1894114" cy="809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020,968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pPr rtl="0"/>
              <a:t>16.10.2020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3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33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40484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54AFD0-002F-45DA-AC56-FBB26B710A6C}" type="datetime1">
              <a:rPr lang="ru-RU" noProof="0" smtClean="0"/>
              <a:pPr rtl="0"/>
              <a:t>16.10.2020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03637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00846C-E0CD-48AC-BF46-58816D3205F0}" type="datetime1">
              <a:rPr lang="ru-RU" noProof="0" smtClean="0"/>
              <a:pPr rtl="0"/>
              <a:t>16.10.2020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08608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pPr rtl="0"/>
              <a:t>16.10.2020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BA994C-0A68-4F64-BDAE-B675475366AA}" type="datetime1">
              <a:rPr lang="ru-RU" noProof="0" smtClean="0"/>
              <a:pPr rtl="0"/>
              <a:t>16.10.2020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306392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80756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pPr rtl="0"/>
              <a:t>16.10.2020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74809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7DE9B7-D70E-414D-98EC-FF5CEC2FC761}" type="datetime1">
              <a:rPr lang="ru-RU" noProof="0" smtClean="0"/>
              <a:pPr rtl="0"/>
              <a:t>16.10.2020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21069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50200-3392-431B-A64D-FCB9FCA2AA58}" type="datetime1">
              <a:rPr lang="ru-RU" noProof="0" smtClean="0"/>
              <a:pPr rtl="0"/>
              <a:t>16.10.2020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50887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655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2CF755-E898-4F1E-8647-A0EB71EBF828}" type="datetime1">
              <a:rPr lang="ru-RU" noProof="0" smtClean="0"/>
              <a:pPr rtl="0"/>
              <a:t>16.10.2020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11374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00981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pPr rtl="0"/>
              <a:t>16.10.2020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10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  <p:sldLayoutId id="2147483651" r:id="rId13"/>
    <p:sldLayoutId id="2147483656" r:id="rId14"/>
    <p:sldLayoutId id="2147483657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90" y="795660"/>
            <a:ext cx="9877777" cy="3144426"/>
          </a:xfrm>
        </p:spPr>
      </p:pic>
      <p:sp>
        <p:nvSpPr>
          <p:cNvPr id="6" name="Прямоугольник 5"/>
          <p:cNvSpPr/>
          <p:nvPr/>
        </p:nvSpPr>
        <p:spPr>
          <a:xfrm>
            <a:off x="1544269" y="4754375"/>
            <a:ext cx="9809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«</a:t>
            </a:r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Вольгинский» </a:t>
            </a:r>
            <a:endParaRPr lang="ru-RU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Щит для  Д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53288" y="1"/>
            <a:ext cx="838712" cy="1049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624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3" y="1467557"/>
            <a:ext cx="10261600" cy="41881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НАЦИОНАЛЬНОГО ПРОЕКТА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КОМФОРТНОЙ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СРЕДЫ»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5" y="157210"/>
            <a:ext cx="3182388" cy="1012024"/>
          </a:xfrm>
          <a:prstGeom prst="rect">
            <a:avLst/>
          </a:prstGeom>
        </p:spPr>
      </p:pic>
      <p:pic>
        <p:nvPicPr>
          <p:cNvPr id="4" name="Рисунок 3" descr="Щит для  Д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4043" y="157210"/>
            <a:ext cx="1047187" cy="1310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3495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46578"/>
            <a:ext cx="10593977" cy="2777228"/>
          </a:xfrm>
        </p:spPr>
        <p:txBody>
          <a:bodyPr rtlCol="0">
            <a:normAutofit/>
          </a:bodyPr>
          <a:lstStyle/>
          <a:p>
            <a:pPr algn="ctr"/>
            <a:r>
              <a:rPr lang="ru-RU" sz="4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системного повышения качества и комфорта городской среды на территории МО «Поселка Вольгинский»</a:t>
            </a:r>
          </a:p>
          <a:p>
            <a:pPr marL="45720" indent="0" algn="just">
              <a:buNone/>
            </a:pPr>
            <a:endParaRPr lang="ru-RU" sz="4400" dirty="0" smtClean="0">
              <a:solidFill>
                <a:schemeClr val="tx2"/>
              </a:solidFill>
              <a:latin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5" y="157210"/>
            <a:ext cx="3182388" cy="1012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880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07284" y="171096"/>
            <a:ext cx="8263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</a:t>
            </a:r>
            <a:r>
              <a:rPr lang="ru-RU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lang="ru-RU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1" y="157211"/>
            <a:ext cx="3182388" cy="101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9180" y="1614896"/>
            <a:ext cx="70408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действующее федеральной программе «Формирование комфортной городской среды» 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предусмотрены средства из федерального и областного бюджета в размере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752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,80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тыс.руб. Из муниципального бюджета софинансирование составляет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020,968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тыс.руб. Общая сумма составляет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1’773,768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lvl="0" algn="ctr"/>
            <a:endParaRPr lang="ru-RU" sz="2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средства предполагается использовать на благоустройство общественных и жилых зон, озеленение, восстановление асфальтового покрытия, установка МАФ на территории муниципального образования.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4625259"/>
              </p:ext>
            </p:extLst>
          </p:nvPr>
        </p:nvGraphicFramePr>
        <p:xfrm>
          <a:off x="586032" y="1714500"/>
          <a:ext cx="4991808" cy="413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47306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5" y="157210"/>
            <a:ext cx="3182388" cy="101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0035" y="235586"/>
            <a:ext cx="8347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программе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территория.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579" y="1162594"/>
            <a:ext cx="11272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Старовская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«Школьная аллея»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Площадь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охваченной территории 3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’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000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12647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асфальтовое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на дорожках, нет лавочек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урн.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G_1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3863" y="2142308"/>
            <a:ext cx="5473337" cy="3984172"/>
          </a:xfrm>
          <a:prstGeom prst="rect">
            <a:avLst/>
          </a:prstGeom>
        </p:spPr>
      </p:pic>
      <p:pic>
        <p:nvPicPr>
          <p:cNvPr id="11" name="Рисунок 10" descr="Благоустройство Вольгинская школа_page-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646" y="2181497"/>
            <a:ext cx="5428364" cy="3958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636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1" y="213654"/>
            <a:ext cx="3182388" cy="101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4175" y="396534"/>
            <a:ext cx="758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Старовская д. 23 «Школьная аллея»  </a:t>
            </a:r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235131" y="4671916"/>
            <a:ext cx="11430000" cy="20032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следующие работы</a:t>
            </a:r>
            <a:r>
              <a:rPr lang="ru-RU" sz="24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Планировка территории с посевом газонной травы и комплексным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тротуарных дорожек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парковые скамейки и урны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парковых вазонов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392" y="1319129"/>
            <a:ext cx="5808648" cy="3305121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5306" y="1327867"/>
            <a:ext cx="5793293" cy="329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8769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" y="1711235"/>
            <a:ext cx="11717383" cy="433686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предоставление субсидий из федерального и областного бюджетов подписаны Соглашения.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Подготовлена проектно-сметная документация, техническое задание для выхода на торги. Размещение извещения о конкурсных процедурах планируется 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ноябрь 2020 года.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торгов планируется 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ноябрь-декабрь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заключение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муниципального контракт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01.01.2021.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Сроки выполнения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работ: 01.06.2021</a:t>
            </a: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3" y="213654"/>
            <a:ext cx="3182388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5736" y="1825625"/>
            <a:ext cx="8634549" cy="24459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3" y="213654"/>
            <a:ext cx="3182388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229</Words>
  <Application>Microsoft Office PowerPoint</Application>
  <PresentationFormat>Произвольный</PresentationFormat>
  <Paragraphs>27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ПЛАН  РЕАЛИЗАЦИИ НАЦИОНАЛЬНОГО ПРОЕКТА  «ФОРМИРОВАНИЕ КОМФОРТНОЙ  ГОРОДСКОЙ СРЕДЫ»  НА 2021 ГОД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«Поселок Городищи» Петушинского района  владимирской области</dc:title>
  <dc:creator>Пользователь</dc:creator>
  <cp:lastModifiedBy>Tsarkova_ev</cp:lastModifiedBy>
  <cp:revision>409</cp:revision>
  <cp:lastPrinted>2019-11-06T10:32:51Z</cp:lastPrinted>
  <dcterms:created xsi:type="dcterms:W3CDTF">2019-10-10T06:46:42Z</dcterms:created>
  <dcterms:modified xsi:type="dcterms:W3CDTF">2020-10-16T08:55:28Z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